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3" r:id="rId4"/>
    <p:sldMasterId id="2147483670" r:id="rId5"/>
  </p:sldMasterIdLst>
  <p:notesMasterIdLst>
    <p:notesMasterId r:id="rId20"/>
  </p:notesMasterIdLst>
  <p:sldIdLst>
    <p:sldId id="1088" r:id="rId6"/>
    <p:sldId id="1146" r:id="rId7"/>
    <p:sldId id="1104" r:id="rId8"/>
    <p:sldId id="1106" r:id="rId9"/>
    <p:sldId id="1107" r:id="rId10"/>
    <p:sldId id="1109" r:id="rId11"/>
    <p:sldId id="1110" r:id="rId12"/>
    <p:sldId id="1114" r:id="rId13"/>
    <p:sldId id="1116" r:id="rId14"/>
    <p:sldId id="1117" r:id="rId15"/>
    <p:sldId id="1118" r:id="rId16"/>
    <p:sldId id="1119" r:id="rId17"/>
    <p:sldId id="1120" r:id="rId18"/>
    <p:sldId id="112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91" autoAdjust="0"/>
    <p:restoredTop sz="94624" autoAdjust="0"/>
  </p:normalViewPr>
  <p:slideViewPr>
    <p:cSldViewPr>
      <p:cViewPr varScale="1">
        <p:scale>
          <a:sx n="76" d="100"/>
          <a:sy n="76" d="100"/>
        </p:scale>
        <p:origin x="1142" y="58"/>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244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9F500-58F2-4AC6-8012-DA8553A20A84}"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A83D5-CB7F-45B6-BBA1-7B93033051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1F63869-53D5-4422-82F0-89F4123150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49B97DA-FE83-4D69-8621-EFC877A9F3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 doubt temperatures are warming  - Global is going up.  </a:t>
            </a:r>
            <a:r>
              <a:rPr lang="en-US" altLang="en-US"/>
              <a:t>NOAA data.</a:t>
            </a:r>
          </a:p>
        </p:txBody>
      </p:sp>
      <p:sp>
        <p:nvSpPr>
          <p:cNvPr id="55300" name="Slide Number Placeholder 3">
            <a:extLst>
              <a:ext uri="{FF2B5EF4-FFF2-40B4-BE49-F238E27FC236}">
                <a16:creationId xmlns:a16="http://schemas.microsoft.com/office/drawing/2014/main" id="{CC715FE1-2237-4234-9100-BC02DACEE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8188AC-7DD6-468C-AF6E-63D919DCCEF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59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A83D5-CB7F-45B6-BBA1-7B9303305104}" type="slidenum">
              <a:rPr lang="en-US" smtClean="0"/>
              <a:pPr/>
              <a:t>14</a:t>
            </a:fld>
            <a:endParaRPr lang="en-US"/>
          </a:p>
        </p:txBody>
      </p:sp>
    </p:spTree>
    <p:extLst>
      <p:ext uri="{BB962C8B-B14F-4D97-AF65-F5344CB8AC3E}">
        <p14:creationId xmlns:p14="http://schemas.microsoft.com/office/powerpoint/2010/main" val="139108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546087E-C698-4258-8E38-C82BB45832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B98B7A8-E269-4CC0-83B8-FCF9AD578E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More recently temperature has been followed back about 11,000 years ago.  Look at how fast recent change is!</a:t>
            </a:r>
          </a:p>
        </p:txBody>
      </p:sp>
      <p:sp>
        <p:nvSpPr>
          <p:cNvPr id="59396" name="Slide Number Placeholder 3">
            <a:extLst>
              <a:ext uri="{FF2B5EF4-FFF2-40B4-BE49-F238E27FC236}">
                <a16:creationId xmlns:a16="http://schemas.microsoft.com/office/drawing/2014/main" id="{D9705C3E-1339-4290-A034-1343C86525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EDCDE6-939B-4B58-B28D-86D7A0E11C4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9187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2B5A8A7-715D-4083-BF10-C4A29E9A2C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357E806-4A2C-4242-B7F4-6F115290BA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Incoming sun energy has been stable.</a:t>
            </a:r>
          </a:p>
        </p:txBody>
      </p:sp>
      <p:sp>
        <p:nvSpPr>
          <p:cNvPr id="64516" name="Slide Number Placeholder 3">
            <a:extLst>
              <a:ext uri="{FF2B5EF4-FFF2-40B4-BE49-F238E27FC236}">
                <a16:creationId xmlns:a16="http://schemas.microsoft.com/office/drawing/2014/main" id="{BCF257F9-1A4B-475E-A799-E24942C85B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5CBB24-3BE4-4307-8B8F-03920419A170}"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7199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3CB703B-C929-44F3-A204-C018EEFF58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DF8620C-E258-42A8-8E9D-750BCBCBC2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what is the consensus of these experts?  The people who did these studies included some science historians who are judged not by climatologists but by those who are experts in studying science history.</a:t>
            </a:r>
          </a:p>
        </p:txBody>
      </p:sp>
      <p:sp>
        <p:nvSpPr>
          <p:cNvPr id="37892" name="Slide Number Placeholder 3">
            <a:extLst>
              <a:ext uri="{FF2B5EF4-FFF2-40B4-BE49-F238E27FC236}">
                <a16:creationId xmlns:a16="http://schemas.microsoft.com/office/drawing/2014/main" id="{9F06CE53-E9D4-4981-82D0-85CE257F56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D42FC0-ECA4-4292-9DB6-5E9ADAB576AA}"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756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B1E0166-98F3-4BEF-AB42-B2B76C2D80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E71ED485-BA19-4B98-B125-EFEA0AF020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How good are these models?</a:t>
            </a:r>
          </a:p>
        </p:txBody>
      </p:sp>
      <p:sp>
        <p:nvSpPr>
          <p:cNvPr id="76804" name="Slide Number Placeholder 3">
            <a:extLst>
              <a:ext uri="{FF2B5EF4-FFF2-40B4-BE49-F238E27FC236}">
                <a16:creationId xmlns:a16="http://schemas.microsoft.com/office/drawing/2014/main" id="{C7289121-23E4-4A5F-A437-898A89570A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7E59FD-3EAF-4997-BE69-8CF19D0941E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0508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36F808D-AE81-4FA1-8A32-65EB74F3E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D925962-D5EF-4566-9B12-1048293B1C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do models say is going to happen?</a:t>
            </a:r>
          </a:p>
        </p:txBody>
      </p:sp>
      <p:sp>
        <p:nvSpPr>
          <p:cNvPr id="78852" name="Slide Number Placeholder 3">
            <a:extLst>
              <a:ext uri="{FF2B5EF4-FFF2-40B4-BE49-F238E27FC236}">
                <a16:creationId xmlns:a16="http://schemas.microsoft.com/office/drawing/2014/main" id="{2ACE64AB-91C8-4B03-92DE-44B178DDB6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90E2FC2-E6DC-4A68-8F92-9F80D6C3246B}"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5257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AEA52D2-B939-4C1B-B8C7-4762FFD2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7058967-1831-4A46-976E-03DF77ACCF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1.5-5.5 is a LOT globally</a:t>
            </a:r>
          </a:p>
        </p:txBody>
      </p:sp>
      <p:sp>
        <p:nvSpPr>
          <p:cNvPr id="80900" name="Slide Number Placeholder 3">
            <a:extLst>
              <a:ext uri="{FF2B5EF4-FFF2-40B4-BE49-F238E27FC236}">
                <a16:creationId xmlns:a16="http://schemas.microsoft.com/office/drawing/2014/main" id="{C938BCF6-81C8-41A3-B63D-9A366EFF27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49CDB9-F333-4ED5-8210-B6F5E91593F7}"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622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D1D7137-4D93-436B-9DB4-687C3DFB8B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DB4D40B-7F2A-4269-9FD5-C47E86A09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can’t just go back when we add heat and CO2.  It is stored in the Ocean.</a:t>
            </a:r>
          </a:p>
        </p:txBody>
      </p:sp>
      <p:sp>
        <p:nvSpPr>
          <p:cNvPr id="82948" name="Slide Number Placeholder 3">
            <a:extLst>
              <a:ext uri="{FF2B5EF4-FFF2-40B4-BE49-F238E27FC236}">
                <a16:creationId xmlns:a16="http://schemas.microsoft.com/office/drawing/2014/main" id="{61D5C417-BB34-44B8-A808-6A50580847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37DDE6-E2E4-41FE-9808-7089306FB35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3648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BA5926B-29B0-4478-9A77-B761AD9497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77AACEB-CCC7-4C69-8507-88E7459CC8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 in ocean is going down, Acidity is going up.</a:t>
            </a:r>
          </a:p>
        </p:txBody>
      </p:sp>
      <p:sp>
        <p:nvSpPr>
          <p:cNvPr id="84996" name="Slide Number Placeholder 3">
            <a:extLst>
              <a:ext uri="{FF2B5EF4-FFF2-40B4-BE49-F238E27FC236}">
                <a16:creationId xmlns:a16="http://schemas.microsoft.com/office/drawing/2014/main" id="{8953FD61-2AD8-485C-A326-142708AA90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B4616E-663E-4B12-A640-5DACFE2ABFF0}"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5073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2EE15-47E3-4321-B3E4-31866773D809}" type="datetimeFigureOut">
              <a:rPr lang="en-US" smtClean="0"/>
              <a:pPr/>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42F88-4246-49AD-A81C-977015BBEA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2EE15-47E3-4321-B3E4-31866773D809}"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42F88-4246-49AD-A81C-977015BBEA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22EE15-47E3-4321-B3E4-31866773D809}" type="datetimeFigureOut">
              <a:rPr kumimoji="0" lang="en-US" sz="1400" b="0" i="0" u="none" strike="noStrike" kern="1200" cap="none" spc="0" normalizeH="0" baseline="0" noProof="0" smtClean="0">
                <a:ln>
                  <a:noFill/>
                </a:ln>
                <a:solidFill>
                  <a:srgbClr val="DDDDD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42F88-4246-49AD-A81C-977015BBEA4A}" type="slidenum">
              <a:rPr kumimoji="0" lang="en-US" sz="1400" b="0" i="0" u="none" strike="noStrike" kern="1200" cap="none" spc="0" normalizeH="0" baseline="0" noProof="0" smtClean="0">
                <a:ln>
                  <a:noFill/>
                </a:ln>
                <a:solidFill>
                  <a:srgbClr val="DDDDD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Tree>
    <p:extLst>
      <p:ext uri="{BB962C8B-B14F-4D97-AF65-F5344CB8AC3E}">
        <p14:creationId xmlns:p14="http://schemas.microsoft.com/office/powerpoint/2010/main" val="24538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22EE15-47E3-4321-B3E4-31866773D809}" type="datetimeFigureOut">
              <a:rPr kumimoji="0" lang="en-US" sz="1400" b="0" i="0" u="none" strike="noStrike" kern="1200" cap="none" spc="0" normalizeH="0" baseline="0" noProof="0" smtClean="0">
                <a:ln>
                  <a:noFill/>
                </a:ln>
                <a:solidFill>
                  <a:srgbClr val="DDDDD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42F88-4246-49AD-A81C-977015BBEA4A}" type="slidenum">
              <a:rPr kumimoji="0" lang="en-US" sz="1400" b="0" i="0" u="none" strike="noStrike" kern="1200" cap="none" spc="0" normalizeH="0" baseline="0" noProof="0" smtClean="0">
                <a:ln>
                  <a:noFill/>
                </a:ln>
                <a:solidFill>
                  <a:srgbClr val="DDDDD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Tree>
    <p:extLst>
      <p:ext uri="{BB962C8B-B14F-4D97-AF65-F5344CB8AC3E}">
        <p14:creationId xmlns:p14="http://schemas.microsoft.com/office/powerpoint/2010/main" val="409567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22EE15-47E3-4321-B3E4-31866773D809}" type="datetimeFigureOut">
              <a:rPr kumimoji="0" lang="en-US" sz="1400" b="0" i="0" u="none" strike="noStrike" kern="1200" cap="none" spc="0" normalizeH="0" baseline="0" noProof="0" smtClean="0">
                <a:ln>
                  <a:noFill/>
                </a:ln>
                <a:solidFill>
                  <a:srgbClr val="DDDDD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42F88-4246-49AD-A81C-977015BBEA4A}" type="slidenum">
              <a:rPr kumimoji="0" lang="en-US" sz="1400" b="0" i="0" u="none" strike="noStrike" kern="1200" cap="none" spc="0" normalizeH="0" baseline="0" noProof="0" smtClean="0">
                <a:ln>
                  <a:noFill/>
                </a:ln>
                <a:solidFill>
                  <a:srgbClr val="DDDDD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DDDDDD"/>
              </a:solidFill>
              <a:effectLst/>
              <a:uLnTx/>
              <a:uFillTx/>
              <a:latin typeface="Arial"/>
              <a:ea typeface="+mn-ea"/>
              <a:cs typeface="+mn-cs"/>
            </a:endParaRPr>
          </a:p>
        </p:txBody>
      </p:sp>
    </p:spTree>
    <p:extLst>
      <p:ext uri="{BB962C8B-B14F-4D97-AF65-F5344CB8AC3E}">
        <p14:creationId xmlns:p14="http://schemas.microsoft.com/office/powerpoint/2010/main" val="2337258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39"/>
            </a:gs>
            <a:gs pos="100000">
              <a:srgbClr val="0000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1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fld id="{9222EE15-47E3-4321-B3E4-31866773D809}" type="datetimeFigureOut">
              <a:rPr lang="en-US" smtClean="0"/>
              <a:pPr/>
              <a:t>11/24/2019</a:t>
            </a:fld>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FE842F88-4246-49AD-A81C-977015BBEA4A}"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8"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39"/>
            </a:gs>
            <a:gs pos="100000">
              <a:srgbClr val="0000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1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fld id="{9222EE15-47E3-4321-B3E4-31866773D809}" type="datetimeFigureOut">
              <a:rPr lang="en-US" smtClean="0"/>
              <a:pPr/>
              <a:t>11/24/2019</a:t>
            </a:fld>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FE842F88-4246-49AD-A81C-977015BBEA4A}" type="slidenum">
              <a:rPr lang="en-US" smtClean="0"/>
              <a:pPr/>
              <a:t>‹#›</a:t>
            </a:fld>
            <a:endParaRPr lang="en-US"/>
          </a:p>
        </p:txBody>
      </p:sp>
    </p:spTree>
    <p:extLst>
      <p:ext uri="{BB962C8B-B14F-4D97-AF65-F5344CB8AC3E}">
        <p14:creationId xmlns:p14="http://schemas.microsoft.com/office/powerpoint/2010/main" val="473214489"/>
      </p:ext>
    </p:extLst>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climate.gov/news-features/understanding-climate/climate-change-incoming-sunligh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386E-E982-4FB9-A8BA-1364880BE48F}"/>
              </a:ext>
            </a:extLst>
          </p:cNvPr>
          <p:cNvSpPr>
            <a:spLocks noGrp="1"/>
          </p:cNvSpPr>
          <p:nvPr>
            <p:ph type="title"/>
          </p:nvPr>
        </p:nvSpPr>
        <p:spPr/>
        <p:txBody>
          <a:bodyPr/>
          <a:lstStyle/>
          <a:p>
            <a:r>
              <a:rPr lang="en-US" dirty="0"/>
              <a:t>AFS Climate Change Outreach</a:t>
            </a:r>
            <a:br>
              <a:rPr lang="en-US" dirty="0"/>
            </a:br>
            <a:r>
              <a:rPr lang="en-US" dirty="0"/>
              <a:t>(General Public and Profession)</a:t>
            </a:r>
          </a:p>
        </p:txBody>
      </p:sp>
      <p:pic>
        <p:nvPicPr>
          <p:cNvPr id="3" name="Picture 2">
            <a:extLst>
              <a:ext uri="{FF2B5EF4-FFF2-40B4-BE49-F238E27FC236}">
                <a16:creationId xmlns:a16="http://schemas.microsoft.com/office/drawing/2014/main" id="{A6D2D778-1D98-4822-8524-BA25998501C0}"/>
              </a:ext>
            </a:extLst>
          </p:cNvPr>
          <p:cNvPicPr>
            <a:picLocks noChangeAspect="1"/>
          </p:cNvPicPr>
          <p:nvPr/>
        </p:nvPicPr>
        <p:blipFill>
          <a:blip r:embed="rId2"/>
          <a:stretch>
            <a:fillRect/>
          </a:stretch>
        </p:blipFill>
        <p:spPr>
          <a:xfrm>
            <a:off x="228600" y="1828800"/>
            <a:ext cx="8686800" cy="4886325"/>
          </a:xfrm>
          <a:prstGeom prst="rect">
            <a:avLst/>
          </a:prstGeom>
        </p:spPr>
      </p:pic>
    </p:spTree>
    <p:extLst>
      <p:ext uri="{BB962C8B-B14F-4D97-AF65-F5344CB8AC3E}">
        <p14:creationId xmlns:p14="http://schemas.microsoft.com/office/powerpoint/2010/main" val="96144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E00B497-792E-4A95-AB55-4C708D8F2E60}"/>
              </a:ext>
            </a:extLst>
          </p:cNvPr>
          <p:cNvSpPr>
            <a:spLocks noGrp="1" noChangeArrowheads="1"/>
          </p:cNvSpPr>
          <p:nvPr>
            <p:ph type="title"/>
          </p:nvPr>
        </p:nvSpPr>
        <p:spPr>
          <a:xfrm>
            <a:off x="457200" y="122238"/>
            <a:ext cx="8229600" cy="1143000"/>
          </a:xfrm>
        </p:spPr>
        <p:txBody>
          <a:bodyPr/>
          <a:lstStyle/>
          <a:p>
            <a:r>
              <a:rPr lang="en-US" altLang="en-US" sz="2800" dirty="0"/>
              <a:t>…and predict a dire future unless emissions reduced</a:t>
            </a:r>
          </a:p>
        </p:txBody>
      </p:sp>
      <p:pic>
        <p:nvPicPr>
          <p:cNvPr id="77827" name="Picture 3">
            <a:extLst>
              <a:ext uri="{FF2B5EF4-FFF2-40B4-BE49-F238E27FC236}">
                <a16:creationId xmlns:a16="http://schemas.microsoft.com/office/drawing/2014/main" id="{15AE3097-C618-49DE-9262-460FABCC3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0833"/>
          <a:stretch>
            <a:fillRect/>
          </a:stretch>
        </p:blipFill>
        <p:spPr bwMode="auto">
          <a:xfrm>
            <a:off x="1219200" y="1143000"/>
            <a:ext cx="6575425"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18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CADCEFC-DEB6-4246-8CC5-07D8D103DF9A}"/>
              </a:ext>
            </a:extLst>
          </p:cNvPr>
          <p:cNvSpPr>
            <a:spLocks noGrp="1" noChangeArrowheads="1"/>
          </p:cNvSpPr>
          <p:nvPr>
            <p:ph type="title"/>
          </p:nvPr>
        </p:nvSpPr>
        <p:spPr>
          <a:xfrm>
            <a:off x="685800" y="304800"/>
            <a:ext cx="7924800" cy="1143000"/>
          </a:xfrm>
        </p:spPr>
        <p:txBody>
          <a:bodyPr/>
          <a:lstStyle/>
          <a:p>
            <a:r>
              <a:rPr lang="en-US" altLang="en-US" sz="2800" dirty="0"/>
              <a:t>Is a 1.5-5.5°C (2.7-9.9°F) change to global temperature a lot?</a:t>
            </a:r>
          </a:p>
        </p:txBody>
      </p:sp>
      <p:pic>
        <p:nvPicPr>
          <p:cNvPr id="75779" name="Picture 3">
            <a:extLst>
              <a:ext uri="{FF2B5EF4-FFF2-40B4-BE49-F238E27FC236}">
                <a16:creationId xmlns:a16="http://schemas.microsoft.com/office/drawing/2014/main" id="{59AA0CA4-7041-4C56-9F76-697B6A99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714500"/>
            <a:ext cx="5924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5">
            <a:extLst>
              <a:ext uri="{FF2B5EF4-FFF2-40B4-BE49-F238E27FC236}">
                <a16:creationId xmlns:a16="http://schemas.microsoft.com/office/drawing/2014/main" id="{56C57462-55DA-4E43-BAA0-A5934140E62F}"/>
              </a:ext>
            </a:extLst>
          </p:cNvPr>
          <p:cNvSpPr>
            <a:spLocks noChangeArrowheads="1"/>
          </p:cNvSpPr>
          <p:nvPr/>
        </p:nvSpPr>
        <p:spPr bwMode="auto">
          <a:xfrm>
            <a:off x="990600" y="5440363"/>
            <a:ext cx="71628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Global mean surface temperature was 4-9°C (7-16°F) colder in last ice age…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IPCC, 2013: Climate Change 2013: The Physical Science Basis. </a:t>
            </a:r>
          </a:p>
        </p:txBody>
      </p:sp>
    </p:spTree>
    <p:extLst>
      <p:ext uri="{BB962C8B-B14F-4D97-AF65-F5344CB8AC3E}">
        <p14:creationId xmlns:p14="http://schemas.microsoft.com/office/powerpoint/2010/main" val="2107063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a:extLst>
              <a:ext uri="{FF2B5EF4-FFF2-40B4-BE49-F238E27FC236}">
                <a16:creationId xmlns:a16="http://schemas.microsoft.com/office/drawing/2014/main" id="{C202E71A-2F17-46C8-95A1-744146945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75678"/>
            <a:ext cx="6807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
            <a:extLst>
              <a:ext uri="{FF2B5EF4-FFF2-40B4-BE49-F238E27FC236}">
                <a16:creationId xmlns:a16="http://schemas.microsoft.com/office/drawing/2014/main" id="{48A4362C-EAEE-48EB-ACE0-36A9652A2B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2700" y="719473"/>
            <a:ext cx="3619500" cy="242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3">
            <a:extLst>
              <a:ext uri="{FF2B5EF4-FFF2-40B4-BE49-F238E27FC236}">
                <a16:creationId xmlns:a16="http://schemas.microsoft.com/office/drawing/2014/main" id="{6C58332D-A145-4B85-A832-52E3C7EC73E5}"/>
              </a:ext>
            </a:extLst>
          </p:cNvPr>
          <p:cNvSpPr txBox="1">
            <a:spLocks noChangeArrowheads="1"/>
          </p:cNvSpPr>
          <p:nvPr/>
        </p:nvSpPr>
        <p:spPr bwMode="auto">
          <a:xfrm>
            <a:off x="431800" y="849459"/>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&gt;90% of warming in the last 50 years has occurred in ocean</a:t>
            </a:r>
          </a:p>
        </p:txBody>
      </p:sp>
      <p:sp>
        <p:nvSpPr>
          <p:cNvPr id="81925" name="TextBox 4">
            <a:extLst>
              <a:ext uri="{FF2B5EF4-FFF2-40B4-BE49-F238E27FC236}">
                <a16:creationId xmlns:a16="http://schemas.microsoft.com/office/drawing/2014/main" id="{40276F36-6F7B-4479-AD22-C1B93BA45D5B}"/>
              </a:ext>
            </a:extLst>
          </p:cNvPr>
          <p:cNvSpPr txBox="1">
            <a:spLocks noChangeArrowheads="1"/>
          </p:cNvSpPr>
          <p:nvPr/>
        </p:nvSpPr>
        <p:spPr bwMode="auto">
          <a:xfrm>
            <a:off x="431800" y="1919802"/>
            <a:ext cx="434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Heat stored in ocean eventually released, committing earth to additional warming in future</a:t>
            </a:r>
          </a:p>
        </p:txBody>
      </p:sp>
      <p:sp>
        <p:nvSpPr>
          <p:cNvPr id="81926" name="Rectangle 5">
            <a:extLst>
              <a:ext uri="{FF2B5EF4-FFF2-40B4-BE49-F238E27FC236}">
                <a16:creationId xmlns:a16="http://schemas.microsoft.com/office/drawing/2014/main" id="{AB2A300B-C6EB-41FC-A168-27E2FC02B986}"/>
              </a:ext>
            </a:extLst>
          </p:cNvPr>
          <p:cNvSpPr>
            <a:spLocks noChangeArrowheads="1"/>
          </p:cNvSpPr>
          <p:nvPr/>
        </p:nvSpPr>
        <p:spPr bwMode="auto">
          <a:xfrm>
            <a:off x="317500" y="4392613"/>
            <a:ext cx="1435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From NOAA, https://www.climate.gov/news-features/understanding-climate/climate-change-ocean-heat-content</a:t>
            </a:r>
          </a:p>
        </p:txBody>
      </p:sp>
      <p:sp>
        <p:nvSpPr>
          <p:cNvPr id="2" name="TextBox 1">
            <a:extLst>
              <a:ext uri="{FF2B5EF4-FFF2-40B4-BE49-F238E27FC236}">
                <a16:creationId xmlns:a16="http://schemas.microsoft.com/office/drawing/2014/main" id="{FD001D9D-7BEC-43C3-B873-DB02BFD4D573}"/>
              </a:ext>
            </a:extLst>
          </p:cNvPr>
          <p:cNvSpPr txBox="1"/>
          <p:nvPr/>
        </p:nvSpPr>
        <p:spPr>
          <a:xfrm>
            <a:off x="431800" y="129399"/>
            <a:ext cx="63353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DDDDD"/>
                </a:solidFill>
                <a:effectLst/>
                <a:uLnTx/>
                <a:uFillTx/>
                <a:latin typeface="Arial"/>
                <a:ea typeface="+mn-ea"/>
                <a:cs typeface="+mn-cs"/>
              </a:rPr>
              <a:t>…Once committed, there is no going back</a:t>
            </a:r>
          </a:p>
        </p:txBody>
      </p:sp>
    </p:spTree>
    <p:extLst>
      <p:ext uri="{BB962C8B-B14F-4D97-AF65-F5344CB8AC3E}">
        <p14:creationId xmlns:p14="http://schemas.microsoft.com/office/powerpoint/2010/main" val="192359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a:extLst>
              <a:ext uri="{FF2B5EF4-FFF2-40B4-BE49-F238E27FC236}">
                <a16:creationId xmlns:a16="http://schemas.microsoft.com/office/drawing/2014/main" id="{827DC828-4A85-4D7F-A120-390A9A2A5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827"/>
          <a:stretch>
            <a:fillRect/>
          </a:stretch>
        </p:blipFill>
        <p:spPr bwMode="auto">
          <a:xfrm>
            <a:off x="490538" y="911225"/>
            <a:ext cx="7659687"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id="{523E7AB0-023F-49C3-A9D7-E90DFB5DB332}"/>
              </a:ext>
            </a:extLst>
          </p:cNvPr>
          <p:cNvSpPr>
            <a:spLocks noChangeArrowheads="1"/>
          </p:cNvSpPr>
          <p:nvPr/>
        </p:nvSpPr>
        <p:spPr bwMode="auto">
          <a:xfrm>
            <a:off x="490538" y="5878513"/>
            <a:ext cx="228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IPCC, 2013: Climate Change 2013: The Physical Science Basis. </a:t>
            </a:r>
          </a:p>
        </p:txBody>
      </p:sp>
      <p:sp>
        <p:nvSpPr>
          <p:cNvPr id="83972" name="TextBox 1">
            <a:extLst>
              <a:ext uri="{FF2B5EF4-FFF2-40B4-BE49-F238E27FC236}">
                <a16:creationId xmlns:a16="http://schemas.microsoft.com/office/drawing/2014/main" id="{9399FD59-E8E7-4D58-BBA2-2F5FE4E0DD31}"/>
              </a:ext>
            </a:extLst>
          </p:cNvPr>
          <p:cNvSpPr txBox="1">
            <a:spLocks noChangeArrowheads="1"/>
          </p:cNvSpPr>
          <p:nvPr/>
        </p:nvSpPr>
        <p:spPr bwMode="auto">
          <a:xfrm>
            <a:off x="490538" y="261938"/>
            <a:ext cx="5094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Added CO</a:t>
            </a:r>
            <a:r>
              <a:rPr kumimoji="0" lang="en-US" altLang="en-US" sz="2400" b="0" i="0" u="none" strike="noStrike" kern="1200" cap="none" spc="0" normalizeH="0" baseline="-25000" noProof="0" dirty="0">
                <a:ln>
                  <a:noFill/>
                </a:ln>
                <a:solidFill>
                  <a:srgbClr val="DDDDDD"/>
                </a:solidFill>
                <a:effectLst/>
                <a:uLnTx/>
                <a:uFillTx/>
                <a:latin typeface="Times New Roman" panose="02020603050405020304" pitchFamily="18" charset="0"/>
                <a:ea typeface="+mn-ea"/>
                <a:cs typeface="+mn-cs"/>
              </a:rPr>
              <a:t>2</a:t>
            </a: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 also increases ocean acidity</a:t>
            </a:r>
          </a:p>
        </p:txBody>
      </p:sp>
    </p:spTree>
    <p:extLst>
      <p:ext uri="{BB962C8B-B14F-4D97-AF65-F5344CB8AC3E}">
        <p14:creationId xmlns:p14="http://schemas.microsoft.com/office/powerpoint/2010/main" val="322052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a:extLst>
              <a:ext uri="{FF2B5EF4-FFF2-40B4-BE49-F238E27FC236}">
                <a16:creationId xmlns:a16="http://schemas.microsoft.com/office/drawing/2014/main" id="{5471FF51-9111-4039-A136-1FF4A8A9D083}"/>
              </a:ext>
            </a:extLst>
          </p:cNvPr>
          <p:cNvSpPr>
            <a:spLocks noGrp="1" noChangeArrowheads="1"/>
          </p:cNvSpPr>
          <p:nvPr>
            <p:ph idx="1"/>
          </p:nvPr>
        </p:nvSpPr>
        <p:spPr>
          <a:xfrm>
            <a:off x="457200" y="1219200"/>
            <a:ext cx="4572000" cy="4114800"/>
          </a:xfrm>
        </p:spPr>
        <p:txBody>
          <a:bodyPr/>
          <a:lstStyle/>
          <a:p>
            <a:r>
              <a:rPr lang="en-US" altLang="en-US" sz="2800" dirty="0"/>
              <a:t>“Avoiding overshoot (of 1.5°C) and reliance on future large-scale deployment of carbon dioxide removal (CDR) can only be achieved </a:t>
            </a:r>
            <a:r>
              <a:rPr lang="en-US" altLang="en-US" sz="2800" b="1" u="sng" dirty="0"/>
              <a:t>if global CO2 emissions start to decline well before 2030.” </a:t>
            </a:r>
            <a:r>
              <a:rPr lang="en-US" altLang="en-US" sz="2800" baseline="30000" dirty="0"/>
              <a:t>1</a:t>
            </a:r>
          </a:p>
        </p:txBody>
      </p:sp>
      <p:sp>
        <p:nvSpPr>
          <p:cNvPr id="87043" name="Rectangle 3">
            <a:extLst>
              <a:ext uri="{FF2B5EF4-FFF2-40B4-BE49-F238E27FC236}">
                <a16:creationId xmlns:a16="http://schemas.microsoft.com/office/drawing/2014/main" id="{82DA9CE5-9D51-4031-837B-7ADF54C1D8E8}"/>
              </a:ext>
            </a:extLst>
          </p:cNvPr>
          <p:cNvSpPr>
            <a:spLocks noChangeArrowheads="1"/>
          </p:cNvSpPr>
          <p:nvPr/>
        </p:nvSpPr>
        <p:spPr bwMode="auto">
          <a:xfrm>
            <a:off x="381000" y="60071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IPCC, 2018: Summary for Policymakers. In: Global Warming of 1.5°C.</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30000" noProof="0">
                <a:ln>
                  <a:noFill/>
                </a:ln>
                <a:solidFill>
                  <a:srgbClr val="DDDDDD"/>
                </a:solidFill>
                <a:effectLst/>
                <a:uLnTx/>
                <a:uFillTx/>
                <a:latin typeface="Times New Roman" panose="02020603050405020304" pitchFamily="18" charset="0"/>
                <a:ea typeface="+mn-ea"/>
                <a:cs typeface="+mn-cs"/>
              </a:rPr>
              <a:t>1</a:t>
            </a:r>
            <a:r>
              <a:rPr kumimoji="0" lang="en-US" altLang="en-US" sz="16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underline and bold added. </a:t>
            </a:r>
          </a:p>
        </p:txBody>
      </p:sp>
      <p:pic>
        <p:nvPicPr>
          <p:cNvPr id="87044" name="Picture 1">
            <a:extLst>
              <a:ext uri="{FF2B5EF4-FFF2-40B4-BE49-F238E27FC236}">
                <a16:creationId xmlns:a16="http://schemas.microsoft.com/office/drawing/2014/main" id="{F427A4BC-1364-4B28-AD83-2677F15E5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184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1">
            <a:extLst>
              <a:ext uri="{FF2B5EF4-FFF2-40B4-BE49-F238E27FC236}">
                <a16:creationId xmlns:a16="http://schemas.microsoft.com/office/drawing/2014/main" id="{082CC214-4A90-404B-A5E7-4C0477E8A03F}"/>
              </a:ext>
            </a:extLst>
          </p:cNvPr>
          <p:cNvSpPr txBox="1">
            <a:spLocks noChangeArrowheads="1"/>
          </p:cNvSpPr>
          <p:nvPr/>
        </p:nvSpPr>
        <p:spPr bwMode="auto">
          <a:xfrm>
            <a:off x="2976563" y="128588"/>
            <a:ext cx="3190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What to do?</a:t>
            </a:r>
          </a:p>
        </p:txBody>
      </p:sp>
    </p:spTree>
    <p:extLst>
      <p:ext uri="{BB962C8B-B14F-4D97-AF65-F5344CB8AC3E}">
        <p14:creationId xmlns:p14="http://schemas.microsoft.com/office/powerpoint/2010/main" val="310450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48CA9-5B02-40E2-8E7C-27402ABDA286}"/>
              </a:ext>
            </a:extLst>
          </p:cNvPr>
          <p:cNvSpPr>
            <a:spLocks noGrp="1"/>
          </p:cNvSpPr>
          <p:nvPr>
            <p:ph type="title"/>
          </p:nvPr>
        </p:nvSpPr>
        <p:spPr>
          <a:xfrm>
            <a:off x="457200" y="762000"/>
            <a:ext cx="8229600" cy="1143000"/>
          </a:xfrm>
        </p:spPr>
        <p:txBody>
          <a:bodyPr/>
          <a:lstStyle/>
          <a:p>
            <a:r>
              <a:rPr lang="en-US" dirty="0"/>
              <a:t>Joint Statement of AFS/TWS</a:t>
            </a:r>
          </a:p>
        </p:txBody>
      </p:sp>
      <p:sp>
        <p:nvSpPr>
          <p:cNvPr id="5" name="Content Placeholder 4">
            <a:extLst>
              <a:ext uri="{FF2B5EF4-FFF2-40B4-BE49-F238E27FC236}">
                <a16:creationId xmlns:a16="http://schemas.microsoft.com/office/drawing/2014/main" id="{4FF671C4-5717-4464-BC80-E1E62598D946}"/>
              </a:ext>
            </a:extLst>
          </p:cNvPr>
          <p:cNvSpPr>
            <a:spLocks noGrp="1"/>
          </p:cNvSpPr>
          <p:nvPr>
            <p:ph idx="1"/>
          </p:nvPr>
        </p:nvSpPr>
        <p:spPr>
          <a:xfrm>
            <a:off x="490194" y="2438400"/>
            <a:ext cx="8229600" cy="4525963"/>
          </a:xfrm>
        </p:spPr>
        <p:txBody>
          <a:bodyPr/>
          <a:lstStyle/>
          <a:p>
            <a:r>
              <a:rPr lang="en-US" i="1" dirty="0"/>
              <a:t>“If we are to safeguard our own wellbeing as a species, it is imperative that the scientific underpinnings of fish and wildlife conservation and management are heard and used to find solutions.”</a:t>
            </a:r>
          </a:p>
        </p:txBody>
      </p:sp>
    </p:spTree>
    <p:extLst>
      <p:ext uri="{BB962C8B-B14F-4D97-AF65-F5344CB8AC3E}">
        <p14:creationId xmlns:p14="http://schemas.microsoft.com/office/powerpoint/2010/main" val="224844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7D7B1A94-786E-4C11-854A-FAEC87E3B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47800"/>
            <a:ext cx="88582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CF23C1-05F8-408D-83ED-6AA520943870}"/>
              </a:ext>
            </a:extLst>
          </p:cNvPr>
          <p:cNvSpPr txBox="1"/>
          <p:nvPr/>
        </p:nvSpPr>
        <p:spPr>
          <a:xfrm>
            <a:off x="1178122" y="457200"/>
            <a:ext cx="6787756"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Tahoma" pitchFamily="34" charset="0"/>
                <a:ea typeface="+mn-ea"/>
                <a:cs typeface="+mn-cs"/>
              </a:rPr>
              <a:t>Peer Reviewed Data and Studies</a:t>
            </a:r>
          </a:p>
        </p:txBody>
      </p:sp>
    </p:spTree>
    <p:extLst>
      <p:ext uri="{BB962C8B-B14F-4D97-AF65-F5344CB8AC3E}">
        <p14:creationId xmlns:p14="http://schemas.microsoft.com/office/powerpoint/2010/main" val="140884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050970F4-4C5F-4F84-AD16-4071DE3B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60095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1">
            <a:extLst>
              <a:ext uri="{FF2B5EF4-FFF2-40B4-BE49-F238E27FC236}">
                <a16:creationId xmlns:a16="http://schemas.microsoft.com/office/drawing/2014/main" id="{FAA22CF5-63F9-4404-8C97-FAC2FE53CEF3}"/>
              </a:ext>
            </a:extLst>
          </p:cNvPr>
          <p:cNvSpPr>
            <a:spLocks noChangeArrowheads="1"/>
          </p:cNvSpPr>
          <p:nvPr/>
        </p:nvSpPr>
        <p:spPr bwMode="auto">
          <a:xfrm>
            <a:off x="152400" y="5681663"/>
            <a:ext cx="9296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Marcott, S. A., J. D. Shakun, P. U. Clark, and A. Mix. 2013. A Reconstruction of Regional and Global Temperature for the Past 11,300 Years. Science 339(1198).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264875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58751E5B-D87C-4098-B456-C8146DD64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113"/>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05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C37B3ABA-F171-4462-9FB2-DB36B1B8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97263"/>
            <a:ext cx="3802263" cy="206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a:extLst>
              <a:ext uri="{FF2B5EF4-FFF2-40B4-BE49-F238E27FC236}">
                <a16:creationId xmlns:a16="http://schemas.microsoft.com/office/drawing/2014/main" id="{0A61A188-B6C9-42AA-AF5E-51E160E2A46C}"/>
              </a:ext>
            </a:extLst>
          </p:cNvPr>
          <p:cNvSpPr>
            <a:spLocks noChangeArrowheads="1"/>
          </p:cNvSpPr>
          <p:nvPr/>
        </p:nvSpPr>
        <p:spPr bwMode="auto">
          <a:xfrm>
            <a:off x="4807168" y="2812836"/>
            <a:ext cx="431955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From NOAA website (</a:t>
            </a:r>
            <a:r>
              <a:rPr kumimoji="0" lang="en-US" altLang="en-US" sz="11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hlinkClick r:id="rId4"/>
              </a:rPr>
              <a:t>https://www.climate.gov/news-features/understanding-climate/climate-change-incoming-sunlight</a:t>
            </a:r>
            <a:r>
              <a:rPr kumimoji="0" lang="en-US" altLang="en-US" sz="11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 Data courtesy of Greg Kopp, Laboratory for Atmospheric and Space Physics, University of Colorado; and Judith Lean, Space Science Division, Naval Research Laboratory.</a:t>
            </a:r>
          </a:p>
        </p:txBody>
      </p:sp>
      <p:sp>
        <p:nvSpPr>
          <p:cNvPr id="63492" name="TextBox 3">
            <a:extLst>
              <a:ext uri="{FF2B5EF4-FFF2-40B4-BE49-F238E27FC236}">
                <a16:creationId xmlns:a16="http://schemas.microsoft.com/office/drawing/2014/main" id="{4A263686-4253-42BF-831E-6B434C20EC68}"/>
              </a:ext>
            </a:extLst>
          </p:cNvPr>
          <p:cNvSpPr txBox="1">
            <a:spLocks noChangeArrowheads="1"/>
          </p:cNvSpPr>
          <p:nvPr/>
        </p:nvSpPr>
        <p:spPr bwMode="auto">
          <a:xfrm>
            <a:off x="291728" y="174687"/>
            <a:ext cx="836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What is related to current climate change?</a:t>
            </a:r>
          </a:p>
        </p:txBody>
      </p:sp>
      <p:sp>
        <p:nvSpPr>
          <p:cNvPr id="2" name="TextBox 1">
            <a:extLst>
              <a:ext uri="{FF2B5EF4-FFF2-40B4-BE49-F238E27FC236}">
                <a16:creationId xmlns:a16="http://schemas.microsoft.com/office/drawing/2014/main" id="{19BF3C60-4CBA-47D9-97E5-CE8E8A4246AC}"/>
              </a:ext>
            </a:extLst>
          </p:cNvPr>
          <p:cNvSpPr txBox="1"/>
          <p:nvPr/>
        </p:nvSpPr>
        <p:spPr>
          <a:xfrm>
            <a:off x="1280474" y="1116400"/>
            <a:ext cx="3276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Not incoming energy from the sun… </a:t>
            </a:r>
          </a:p>
        </p:txBody>
      </p:sp>
      <p:pic>
        <p:nvPicPr>
          <p:cNvPr id="3" name="Picture 2">
            <a:extLst>
              <a:ext uri="{FF2B5EF4-FFF2-40B4-BE49-F238E27FC236}">
                <a16:creationId xmlns:a16="http://schemas.microsoft.com/office/drawing/2014/main" id="{D5D4DCCD-E89B-40B3-8EA7-A48DD760FE4C}"/>
              </a:ext>
            </a:extLst>
          </p:cNvPr>
          <p:cNvPicPr>
            <a:picLocks noChangeAspect="1"/>
          </p:cNvPicPr>
          <p:nvPr/>
        </p:nvPicPr>
        <p:blipFill rotWithShape="1">
          <a:blip r:embed="rId5"/>
          <a:srcRect b="14297"/>
          <a:stretch/>
        </p:blipFill>
        <p:spPr>
          <a:xfrm>
            <a:off x="4807669" y="3988404"/>
            <a:ext cx="4092923" cy="2694909"/>
          </a:xfrm>
          <a:prstGeom prst="rect">
            <a:avLst/>
          </a:prstGeom>
        </p:spPr>
      </p:pic>
      <p:sp>
        <p:nvSpPr>
          <p:cNvPr id="7" name="TextBox 6">
            <a:extLst>
              <a:ext uri="{FF2B5EF4-FFF2-40B4-BE49-F238E27FC236}">
                <a16:creationId xmlns:a16="http://schemas.microsoft.com/office/drawing/2014/main" id="{C6B53080-228C-40FC-980D-55476680DE5D}"/>
              </a:ext>
            </a:extLst>
          </p:cNvPr>
          <p:cNvSpPr txBox="1"/>
          <p:nvPr/>
        </p:nvSpPr>
        <p:spPr>
          <a:xfrm>
            <a:off x="910212" y="3962400"/>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Not volcanic activity… </a:t>
            </a:r>
          </a:p>
        </p:txBody>
      </p:sp>
    </p:spTree>
    <p:extLst>
      <p:ext uri="{BB962C8B-B14F-4D97-AF65-F5344CB8AC3E}">
        <p14:creationId xmlns:p14="http://schemas.microsoft.com/office/powerpoint/2010/main" val="105540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5">
            <a:extLst>
              <a:ext uri="{FF2B5EF4-FFF2-40B4-BE49-F238E27FC236}">
                <a16:creationId xmlns:a16="http://schemas.microsoft.com/office/drawing/2014/main" id="{C5DC8289-C152-49E4-B4A7-A61AF2C5F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6290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6">
            <a:extLst>
              <a:ext uri="{FF2B5EF4-FFF2-40B4-BE49-F238E27FC236}">
                <a16:creationId xmlns:a16="http://schemas.microsoft.com/office/drawing/2014/main" id="{95B3E1C2-54E8-4E80-8F82-CB0A6D1D3514}"/>
              </a:ext>
            </a:extLst>
          </p:cNvPr>
          <p:cNvSpPr txBox="1">
            <a:spLocks noChangeArrowheads="1"/>
          </p:cNvSpPr>
          <p:nvPr/>
        </p:nvSpPr>
        <p:spPr bwMode="auto">
          <a:xfrm>
            <a:off x="5500835" y="4953000"/>
            <a:ext cx="3629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Billions of tons of CO</a:t>
            </a:r>
            <a:r>
              <a:rPr kumimoji="0" lang="en-US" altLang="en-US" sz="2400" b="0" i="0" u="none" strike="noStrike" kern="1200" cap="none" spc="0" normalizeH="0" baseline="-25000" noProof="0" dirty="0">
                <a:ln>
                  <a:noFill/>
                </a:ln>
                <a:solidFill>
                  <a:srgbClr val="DDDDDD"/>
                </a:solidFill>
                <a:effectLst/>
                <a:uLnTx/>
                <a:uFillTx/>
                <a:latin typeface="Times New Roman" panose="02020603050405020304" pitchFamily="18" charset="0"/>
                <a:ea typeface="+mn-ea"/>
                <a:cs typeface="+mn-cs"/>
              </a:rPr>
              <a:t>2</a:t>
            </a:r>
            <a:r>
              <a:rPr kumimoji="0" lang="en-US" altLang="en-US" sz="24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 pumped into atmosphere since industrial revolution</a:t>
            </a:r>
          </a:p>
        </p:txBody>
      </p:sp>
      <p:pic>
        <p:nvPicPr>
          <p:cNvPr id="2" name="Picture 1">
            <a:extLst>
              <a:ext uri="{FF2B5EF4-FFF2-40B4-BE49-F238E27FC236}">
                <a16:creationId xmlns:a16="http://schemas.microsoft.com/office/drawing/2014/main" id="{5540D9E0-0E27-47A2-8A65-1E678B3D57A6}"/>
              </a:ext>
            </a:extLst>
          </p:cNvPr>
          <p:cNvPicPr>
            <a:picLocks noChangeAspect="1"/>
          </p:cNvPicPr>
          <p:nvPr/>
        </p:nvPicPr>
        <p:blipFill>
          <a:blip r:embed="rId3"/>
          <a:stretch>
            <a:fillRect/>
          </a:stretch>
        </p:blipFill>
        <p:spPr>
          <a:xfrm>
            <a:off x="76200" y="1405202"/>
            <a:ext cx="5030420" cy="3557225"/>
          </a:xfrm>
          <a:prstGeom prst="rect">
            <a:avLst/>
          </a:prstGeom>
        </p:spPr>
      </p:pic>
      <p:sp>
        <p:nvSpPr>
          <p:cNvPr id="6" name="TextBox 2">
            <a:extLst>
              <a:ext uri="{FF2B5EF4-FFF2-40B4-BE49-F238E27FC236}">
                <a16:creationId xmlns:a16="http://schemas.microsoft.com/office/drawing/2014/main" id="{A0DD881E-B103-4DE9-B2CA-A8F1D2E9465F}"/>
              </a:ext>
            </a:extLst>
          </p:cNvPr>
          <p:cNvSpPr txBox="1">
            <a:spLocks noChangeArrowheads="1"/>
          </p:cNvSpPr>
          <p:nvPr/>
        </p:nvSpPr>
        <p:spPr bwMode="auto">
          <a:xfrm>
            <a:off x="463852" y="5181600"/>
            <a:ext cx="410814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dirty="0">
                <a:ln>
                  <a:noFill/>
                </a:ln>
                <a:solidFill>
                  <a:srgbClr val="DDDDDD"/>
                </a:solidFill>
                <a:effectLst/>
                <a:uLnTx/>
                <a:uFillTx/>
                <a:latin typeface="Times New Roman" panose="02020603050405020304" pitchFamily="18" charset="0"/>
                <a:ea typeface="+mn-ea"/>
                <a:cs typeface="+mn-cs"/>
              </a:rPr>
              <a:t>Climate Change 2007: The Physical Science Basis. Contribution of Working Group I to the Fourth Assessment Report (AR4) of the Intergovernmental Panel on Climate Change</a:t>
            </a:r>
          </a:p>
        </p:txBody>
      </p:sp>
      <p:sp>
        <p:nvSpPr>
          <p:cNvPr id="8" name="TextBox 7">
            <a:extLst>
              <a:ext uri="{FF2B5EF4-FFF2-40B4-BE49-F238E27FC236}">
                <a16:creationId xmlns:a16="http://schemas.microsoft.com/office/drawing/2014/main" id="{AD4D25F0-64E9-47B5-A8B2-B9EEE9A4F8CB}"/>
              </a:ext>
            </a:extLst>
          </p:cNvPr>
          <p:cNvSpPr txBox="1"/>
          <p:nvPr/>
        </p:nvSpPr>
        <p:spPr>
          <a:xfrm>
            <a:off x="257175" y="460682"/>
            <a:ext cx="48453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DDDDD"/>
                </a:solidFill>
                <a:effectLst/>
                <a:uLnTx/>
                <a:uFillTx/>
                <a:latin typeface="Arial"/>
                <a:ea typeface="+mn-ea"/>
                <a:cs typeface="+mn-cs"/>
              </a:rPr>
              <a:t>It’s human emissions of greenhouse gasses!</a:t>
            </a:r>
          </a:p>
        </p:txBody>
      </p:sp>
    </p:spTree>
    <p:extLst>
      <p:ext uri="{BB962C8B-B14F-4D97-AF65-F5344CB8AC3E}">
        <p14:creationId xmlns:p14="http://schemas.microsoft.com/office/powerpoint/2010/main" val="151628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C737E287-B794-4AA6-8D57-D3B60EED5B52}"/>
              </a:ext>
            </a:extLst>
          </p:cNvPr>
          <p:cNvSpPr>
            <a:spLocks noGrp="1" noChangeArrowheads="1"/>
          </p:cNvSpPr>
          <p:nvPr>
            <p:ph type="title"/>
          </p:nvPr>
        </p:nvSpPr>
        <p:spPr>
          <a:xfrm>
            <a:off x="685800" y="230188"/>
            <a:ext cx="7543800" cy="742950"/>
          </a:xfrm>
        </p:spPr>
        <p:txBody>
          <a:bodyPr/>
          <a:lstStyle/>
          <a:p>
            <a:r>
              <a:rPr lang="en-US" altLang="en-US" sz="1800" b="1" dirty="0">
                <a:latin typeface="Arial" panose="020B0604020202020204" pitchFamily="34" charset="0"/>
                <a:cs typeface="Arial" panose="020B0604020202020204" pitchFamily="34" charset="0"/>
              </a:rPr>
              <a:t>Overwhelming consensus of climate scientists who have published peer-reviewed climate research, or peer-reviewed climate papers that human-caused climate change is occurring.</a:t>
            </a:r>
          </a:p>
        </p:txBody>
      </p:sp>
      <p:pic>
        <p:nvPicPr>
          <p:cNvPr id="36867" name="Picture 4">
            <a:extLst>
              <a:ext uri="{FF2B5EF4-FFF2-40B4-BE49-F238E27FC236}">
                <a16:creationId xmlns:a16="http://schemas.microsoft.com/office/drawing/2014/main" id="{D1F1A082-4BEF-4081-9E02-486EA4C0E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962"/>
          <a:stretch>
            <a:fillRect/>
          </a:stretch>
        </p:blipFill>
        <p:spPr bwMode="auto">
          <a:xfrm>
            <a:off x="12700" y="1257300"/>
            <a:ext cx="9144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a:extLst>
              <a:ext uri="{FF2B5EF4-FFF2-40B4-BE49-F238E27FC236}">
                <a16:creationId xmlns:a16="http://schemas.microsoft.com/office/drawing/2014/main" id="{2D5786D3-62C7-470E-9F09-153C2B57473A}"/>
              </a:ext>
            </a:extLst>
          </p:cNvPr>
          <p:cNvSpPr>
            <a:spLocks noChangeArrowheads="1"/>
          </p:cNvSpPr>
          <p:nvPr/>
        </p:nvSpPr>
        <p:spPr bwMode="auto">
          <a:xfrm>
            <a:off x="533400" y="5981700"/>
            <a:ext cx="906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18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John Cook et al. 2016. </a:t>
            </a:r>
            <a:r>
              <a:rPr kumimoji="0" lang="en-US" altLang="en-US" sz="18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Consensus on consensus: a synthesis of consensus estimates 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human-caused global warming. </a:t>
            </a:r>
            <a:r>
              <a:rPr kumimoji="0" lang="fr-FR" altLang="en-US" sz="1800" b="0" i="1"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Environ. Res. Lett. </a:t>
            </a:r>
            <a:r>
              <a:rPr kumimoji="0" lang="fr-FR" altLang="en-US" sz="18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rPr>
              <a:t>11 048002</a:t>
            </a:r>
            <a:endParaRPr kumimoji="0" lang="en-US" altLang="en-US" sz="1800" b="0" i="0" u="none" strike="noStrike" kern="1200" cap="none" spc="0" normalizeH="0" baseline="0" noProof="0">
              <a:ln>
                <a:noFill/>
              </a:ln>
              <a:solidFill>
                <a:srgbClr val="DDDDDD"/>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0137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A5897752-04D8-48CD-9B20-6EEDE4D9B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3">
            <a:extLst>
              <a:ext uri="{FF2B5EF4-FFF2-40B4-BE49-F238E27FC236}">
                <a16:creationId xmlns:a16="http://schemas.microsoft.com/office/drawing/2014/main" id="{161BBADD-B9A5-4DC4-810B-4C2067A76B56}"/>
              </a:ext>
            </a:extLst>
          </p:cNvPr>
          <p:cNvSpPr>
            <a:spLocks noGrp="1" noChangeArrowheads="1"/>
          </p:cNvSpPr>
          <p:nvPr>
            <p:ph type="title"/>
          </p:nvPr>
        </p:nvSpPr>
        <p:spPr/>
        <p:txBody>
          <a:bodyPr/>
          <a:lstStyle/>
          <a:p>
            <a:r>
              <a:rPr lang="en-US" altLang="en-US" dirty="0"/>
              <a:t>Models fit historic data well</a:t>
            </a:r>
          </a:p>
        </p:txBody>
      </p:sp>
    </p:spTree>
    <p:extLst>
      <p:ext uri="{BB962C8B-B14F-4D97-AF65-F5344CB8AC3E}">
        <p14:creationId xmlns:p14="http://schemas.microsoft.com/office/powerpoint/2010/main" val="2806188488"/>
      </p:ext>
    </p:extLst>
  </p:cSld>
  <p:clrMapOvr>
    <a:masterClrMapping/>
  </p:clrMapOvr>
</p:sld>
</file>

<file path=ppt/theme/theme1.xml><?xml version="1.0" encoding="utf-8"?>
<a:theme xmlns:a="http://schemas.openxmlformats.org/drawingml/2006/main" name="pptBA8A.tmp">
  <a:themeElements>
    <a:clrScheme name="Default Design 14">
      <a:dk1>
        <a:srgbClr val="808080"/>
      </a:dk1>
      <a:lt1>
        <a:srgbClr val="DDDDDD"/>
      </a:lt1>
      <a:dk2>
        <a:srgbClr val="0000CC"/>
      </a:dk2>
      <a:lt2>
        <a:srgbClr val="FFFF00"/>
      </a:lt2>
      <a:accent1>
        <a:srgbClr val="BBE0E3"/>
      </a:accent1>
      <a:accent2>
        <a:srgbClr val="333399"/>
      </a:accent2>
      <a:accent3>
        <a:srgbClr val="AAAAE2"/>
      </a:accent3>
      <a:accent4>
        <a:srgbClr val="BDBDBD"/>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CC"/>
        </a:dk2>
        <a:lt2>
          <a:srgbClr val="FFFF00"/>
        </a:lt2>
        <a:accent1>
          <a:srgbClr val="BBE0E3"/>
        </a:accent1>
        <a:accent2>
          <a:srgbClr val="333399"/>
        </a:accent2>
        <a:accent3>
          <a:srgbClr val="AAAAE2"/>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DDDDDD"/>
        </a:lt1>
        <a:dk2>
          <a:srgbClr val="0000CC"/>
        </a:dk2>
        <a:lt2>
          <a:srgbClr val="FFFF00"/>
        </a:lt2>
        <a:accent1>
          <a:srgbClr val="BBE0E3"/>
        </a:accent1>
        <a:accent2>
          <a:srgbClr val="333399"/>
        </a:accent2>
        <a:accent3>
          <a:srgbClr val="AAAAE2"/>
        </a:accent3>
        <a:accent4>
          <a:srgbClr val="BDBDBD"/>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BA8A.tmp">
  <a:themeElements>
    <a:clrScheme name="Default Design 14">
      <a:dk1>
        <a:srgbClr val="808080"/>
      </a:dk1>
      <a:lt1>
        <a:srgbClr val="DDDDDD"/>
      </a:lt1>
      <a:dk2>
        <a:srgbClr val="0000CC"/>
      </a:dk2>
      <a:lt2>
        <a:srgbClr val="FFFF00"/>
      </a:lt2>
      <a:accent1>
        <a:srgbClr val="BBE0E3"/>
      </a:accent1>
      <a:accent2>
        <a:srgbClr val="333399"/>
      </a:accent2>
      <a:accent3>
        <a:srgbClr val="AAAAE2"/>
      </a:accent3>
      <a:accent4>
        <a:srgbClr val="BDBDBD"/>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CC"/>
        </a:dk2>
        <a:lt2>
          <a:srgbClr val="FFFF00"/>
        </a:lt2>
        <a:accent1>
          <a:srgbClr val="BBE0E3"/>
        </a:accent1>
        <a:accent2>
          <a:srgbClr val="333399"/>
        </a:accent2>
        <a:accent3>
          <a:srgbClr val="AAAAE2"/>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DDDDDD"/>
        </a:lt1>
        <a:dk2>
          <a:srgbClr val="0000CC"/>
        </a:dk2>
        <a:lt2>
          <a:srgbClr val="FFFF00"/>
        </a:lt2>
        <a:accent1>
          <a:srgbClr val="BBE0E3"/>
        </a:accent1>
        <a:accent2>
          <a:srgbClr val="333399"/>
        </a:accent2>
        <a:accent3>
          <a:srgbClr val="AAAAE2"/>
        </a:accent3>
        <a:accent4>
          <a:srgbClr val="BDBDBD"/>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A17AAFAB5A2F43BD0EC60DE938994B" ma:contentTypeVersion="15" ma:contentTypeDescription="Create a new document." ma:contentTypeScope="" ma:versionID="e27e913df248fb4ee4ccf6f454072537">
  <xsd:schema xmlns:xsd="http://www.w3.org/2001/XMLSchema" xmlns:xs="http://www.w3.org/2001/XMLSchema" xmlns:p="http://schemas.microsoft.com/office/2006/metadata/properties" xmlns:ns1="http://schemas.microsoft.com/sharepoint/v3" xmlns:ns3="df89189f-c2ea-4a35-860c-8c643eefb6d3" xmlns:ns4="b027639e-dd05-45e0-a863-9ad44eb1290f" targetNamespace="http://schemas.microsoft.com/office/2006/metadata/properties" ma:root="true" ma:fieldsID="ac12efc3d017ff2f2a035ce2532ab127" ns1:_="" ns3:_="" ns4:_="">
    <xsd:import namespace="http://schemas.microsoft.com/sharepoint/v3"/>
    <xsd:import namespace="df89189f-c2ea-4a35-860c-8c643eefb6d3"/>
    <xsd:import namespace="b027639e-dd05-45e0-a863-9ad44eb1290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9189f-c2ea-4a35-860c-8c643eefb6d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27639e-dd05-45e0-a863-9ad44eb12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31A54-7D15-4DC8-B2A5-7EED034F56F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b027639e-dd05-45e0-a863-9ad44eb1290f"/>
    <ds:schemaRef ds:uri="http://schemas.microsoft.com/office/2006/documentManagement/types"/>
    <ds:schemaRef ds:uri="http://schemas.microsoft.com/office/infopath/2007/PartnerControls"/>
    <ds:schemaRef ds:uri="df89189f-c2ea-4a35-860c-8c643eefb6d3"/>
    <ds:schemaRef ds:uri="http://www.w3.org/XML/1998/namespace"/>
    <ds:schemaRef ds:uri="http://purl.org/dc/dcmitype/"/>
  </ds:schemaRefs>
</ds:datastoreItem>
</file>

<file path=customXml/itemProps2.xml><?xml version="1.0" encoding="utf-8"?>
<ds:datastoreItem xmlns:ds="http://schemas.openxmlformats.org/officeDocument/2006/customXml" ds:itemID="{41F1924A-5977-43E2-8870-084CF353E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89189f-c2ea-4a35-860c-8c643eefb6d3"/>
    <ds:schemaRef ds:uri="b027639e-dd05-45e0-a863-9ad44eb12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A0F635-C9EB-40F0-89C6-99AC887C1A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pptBA8A.tmp</Template>
  <TotalTime>2902</TotalTime>
  <Words>594</Words>
  <Application>Microsoft Office PowerPoint</Application>
  <PresentationFormat>On-screen Show (4:3)</PresentationFormat>
  <Paragraphs>51</Paragraphs>
  <Slides>14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Tahoma</vt:lpstr>
      <vt:lpstr>Times New Roman</vt:lpstr>
      <vt:lpstr>pptBA8A.tmp</vt:lpstr>
      <vt:lpstr>1_pptBA8A.tmp</vt:lpstr>
      <vt:lpstr>AFS Climate Change Outreach (General Public and Profession)</vt:lpstr>
      <vt:lpstr>Joint Statement of AFS/TWS</vt:lpstr>
      <vt:lpstr>PowerPoint Presentation</vt:lpstr>
      <vt:lpstr>PowerPoint Presentation</vt:lpstr>
      <vt:lpstr>PowerPoint Presentation</vt:lpstr>
      <vt:lpstr>PowerPoint Presentation</vt:lpstr>
      <vt:lpstr>PowerPoint Presentation</vt:lpstr>
      <vt:lpstr>Overwhelming consensus of climate scientists who have published peer-reviewed climate research, or peer-reviewed climate papers that human-caused climate change is occurring.</vt:lpstr>
      <vt:lpstr>Models fit historic data well</vt:lpstr>
      <vt:lpstr>…and predict a dire future unless emissions reduced</vt:lpstr>
      <vt:lpstr>Is a 1.5-5.5°C (2.7-9.9°F) change to global temperature a lot?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sbonar</dc:creator>
  <cp:lastModifiedBy>Scott Bonar</cp:lastModifiedBy>
  <cp:revision>190</cp:revision>
  <dcterms:created xsi:type="dcterms:W3CDTF">2010-08-08T19:38:30Z</dcterms:created>
  <dcterms:modified xsi:type="dcterms:W3CDTF">2019-11-25T01:09:27Z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0x010100B1A17AAFAB5A2F43BD0EC60DE938994B</vt:lpwstr>
  </property>
</Properties>
</file>